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72" r:id="rId3"/>
    <p:sldId id="328" r:id="rId4"/>
    <p:sldId id="339" r:id="rId5"/>
    <p:sldId id="343" r:id="rId6"/>
    <p:sldId id="346" r:id="rId7"/>
    <p:sldId id="347" r:id="rId8"/>
    <p:sldId id="331" r:id="rId9"/>
    <p:sldId id="340" r:id="rId10"/>
    <p:sldId id="342" r:id="rId11"/>
    <p:sldId id="337" r:id="rId12"/>
    <p:sldId id="345" r:id="rId13"/>
  </p:sldIdLst>
  <p:sldSz cx="12192000" cy="6858000"/>
  <p:notesSz cx="6858000" cy="9144000"/>
  <p:embeddedFontLst>
    <p:embeddedFont>
      <p:font typeface="KoPubWorld돋움체_Pro Bold" panose="020B0600000101010101" charset="-127"/>
      <p:bold r:id="rId15"/>
    </p:embeddedFont>
    <p:embeddedFont>
      <p:font typeface="KoPubWorld돋움체_Pro Light" panose="020B0600000101010101" charset="-127"/>
      <p:regular r:id="rId16"/>
    </p:embeddedFont>
    <p:embeddedFont>
      <p:font typeface="KoPubWorld돋움체_Pro Medium" panose="020B0600000101010101" charset="-127"/>
      <p:regular r:id="rId17"/>
    </p:embeddedFont>
    <p:embeddedFont>
      <p:font typeface="HY헤드라인M" panose="0203060000010101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8EF6"/>
    <a:srgbClr val="000000"/>
    <a:srgbClr val="005792"/>
    <a:srgbClr val="00204A"/>
    <a:srgbClr val="7F7E7E"/>
    <a:srgbClr val="FDB44B"/>
    <a:srgbClr val="F7F7F7"/>
    <a:srgbClr val="3B383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40" autoAdjust="0"/>
    <p:restoredTop sz="84543" autoAdjust="0"/>
  </p:normalViewPr>
  <p:slideViewPr>
    <p:cSldViewPr snapToGrid="0">
      <p:cViewPr varScale="1">
        <p:scale>
          <a:sx n="56" d="100"/>
          <a:sy n="56" d="100"/>
        </p:scale>
        <p:origin x="1252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BC3E4F-6F24-424F-96AF-80F2DF39B8B6}" type="datetimeFigureOut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9AEFBB-4D8B-4BB6-BCB7-BE16B1038C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452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저희는 </a:t>
            </a:r>
            <a:r>
              <a:rPr lang="en-US" altLang="ko-KR" sz="1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YouTube </a:t>
            </a:r>
            <a:r>
              <a:rPr lang="ko-KR" altLang="en-US" sz="1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뉴스 컨텐츠 자동 요약 서비스</a:t>
            </a:r>
            <a:r>
              <a:rPr lang="en-US" altLang="ko-KR" dirty="0"/>
              <a:t> </a:t>
            </a:r>
            <a:r>
              <a:rPr lang="ko-KR" altLang="en-US" dirty="0"/>
              <a:t>프로젝트를 진행하고 있는 </a:t>
            </a:r>
            <a:r>
              <a:rPr lang="ko-KR" altLang="en-US" dirty="0" err="1"/>
              <a:t>강성권</a:t>
            </a:r>
            <a:r>
              <a:rPr lang="en-US" altLang="ko-KR" dirty="0"/>
              <a:t>, </a:t>
            </a:r>
            <a:r>
              <a:rPr lang="ko-KR" altLang="en-US" dirty="0"/>
              <a:t>고은경</a:t>
            </a:r>
            <a:r>
              <a:rPr lang="en-US" altLang="ko-KR" dirty="0"/>
              <a:t>, </a:t>
            </a:r>
            <a:r>
              <a:rPr lang="ko-KR" altLang="en-US" dirty="0"/>
              <a:t>권지혜</a:t>
            </a:r>
            <a:r>
              <a:rPr lang="en-US" altLang="ko-KR" dirty="0"/>
              <a:t>, </a:t>
            </a:r>
            <a:r>
              <a:rPr lang="ko-KR" altLang="en-US" dirty="0"/>
              <a:t>배형준이고 저는 발표자 고은경입니다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지금부터 </a:t>
            </a:r>
            <a:r>
              <a:rPr lang="en-US" altLang="ko-KR" dirty="0"/>
              <a:t>7</a:t>
            </a:r>
            <a:r>
              <a:rPr lang="ko-KR" altLang="en-US" dirty="0"/>
              <a:t>조 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2774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637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사용자</a:t>
            </a:r>
            <a:r>
              <a:rPr lang="en-US" altLang="ko-KR" dirty="0"/>
              <a:t>: </a:t>
            </a:r>
            <a:r>
              <a:rPr lang="ko-KR" altLang="en-US" dirty="0"/>
              <a:t>빠른 시간 안에 양질의 뉴스 정보를 습득할 수 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빠른 비교를 통해 올바른 정보를 습득할 수 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각 언론사</a:t>
            </a:r>
            <a:r>
              <a:rPr lang="en-US" altLang="ko-KR" dirty="0"/>
              <a:t>: </a:t>
            </a:r>
            <a:r>
              <a:rPr lang="ko-KR" altLang="en-US" dirty="0"/>
              <a:t>타 플랫폼과 달리 </a:t>
            </a:r>
            <a:r>
              <a:rPr lang="en-US" altLang="ko-KR" dirty="0"/>
              <a:t>interactive. </a:t>
            </a:r>
            <a:r>
              <a:rPr lang="ko-KR" altLang="en-US" dirty="0"/>
              <a:t>관심이 있는 정보면 영상으로 더 자세한 정보를 볼 수 있도록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뉴스 컨텐츠가 다양한 형식으로 제공되게 되면 유튜브 시청자들의 접근성을 높일 수 있다</a:t>
            </a:r>
            <a:r>
              <a:rPr lang="en-US" altLang="ko-KR" dirty="0"/>
              <a:t>. (</a:t>
            </a:r>
            <a:r>
              <a:rPr lang="ko-KR" altLang="en-US" dirty="0"/>
              <a:t>기존에 길어서 보려고 하지 않았던 시청자들의 유입도 가져올 수 있다</a:t>
            </a:r>
            <a:r>
              <a:rPr lang="en-US" altLang="ko-KR" dirty="0"/>
              <a:t>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071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발표는 다음과 같은 순서로 진행하겠습니다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b="0" dirty="0">
              <a:effectLst/>
            </a:endParaRPr>
          </a:p>
          <a:p>
            <a:pPr rtl="0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아이디어를 도출한 배경에 대해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설명드린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후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저희가 활용하는 데이터와 수집방법에 대해 말씀드리겠습니다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이후 데이터 처리방안과 분석기법에 대해 다룬 후 마지막으로 예상 활용방안 및 기대효과로 발표를 마무리 하도록 하겠습니다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b="0" dirty="0">
              <a:effectLst/>
            </a:endParaRPr>
          </a:p>
          <a:p>
            <a:br>
              <a:rPr lang="ko-KR" altLang="en-US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487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유튜브는 사용시간이 꾸준히 증가하는 추세이며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현재 타 매체보다 이용 시간 면에서 사용량이 월등히 높습니다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rtl="0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이에 따라 뉴스기사 또한 타 매체보다 유튜브를 통해 접하는 사용자가 급증하여 유튜브 컨텐츠 분석의 필요성은 더욱 더 대두될 것입니다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b="0" dirty="0">
              <a:effectLst/>
            </a:endParaRPr>
          </a:p>
          <a:p>
            <a:br>
              <a:rPr lang="ko-KR" altLang="en-US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59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sz="1200" b="0" dirty="0">
                <a:solidFill>
                  <a:srgbClr val="FFC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실제로 유튜브 인기동영상의 많은 부분이 뉴스 컨텐츠로 구성되어 있음을 확인할 수 있습니다</a:t>
            </a:r>
            <a:r>
              <a:rPr lang="en-US" altLang="ko-KR" sz="1200" b="0" dirty="0">
                <a:solidFill>
                  <a:srgbClr val="FFC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b="0" dirty="0">
              <a:solidFill>
                <a:srgbClr val="FFC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dirty="0">
                <a:solidFill>
                  <a:srgbClr val="FFC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또한 </a:t>
            </a:r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영국 로이터저널리즘연구소 </a:t>
            </a:r>
            <a:r>
              <a:rPr lang="en-US" altLang="ko-KR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‘</a:t>
            </a:r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디지털 뉴스 리포트 </a:t>
            </a:r>
            <a:r>
              <a:rPr lang="en-US" altLang="ko-KR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2020’</a:t>
            </a:r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에 따르면</a:t>
            </a:r>
            <a:r>
              <a:rPr lang="en-US" altLang="ko-KR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뉴스를 접한다는 국내 응답자 비율은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44%(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복수 응답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26%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보다 큰 폭으로 증가했고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통한 뉴스 이용 매체로 유튜브를 꼽은 응답자는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45%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였습니다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b="0" dirty="0">
              <a:solidFill>
                <a:srgbClr val="FFC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386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이렇게 많이 소비되는 뉴스 컨텐츠들에 대한 신뢰도는 매우 낮습니다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디지털 뉴스 리포트 </a:t>
            </a:r>
            <a:r>
              <a:rPr lang="en-US" altLang="ko-KR" dirty="0"/>
              <a:t>2020</a:t>
            </a:r>
            <a:r>
              <a:rPr lang="ko-KR" altLang="en-US" dirty="0"/>
              <a:t>에 따르면 한국은 조사대상국 </a:t>
            </a:r>
            <a:r>
              <a:rPr lang="en-US" altLang="ko-KR" dirty="0"/>
              <a:t>40</a:t>
            </a:r>
            <a:r>
              <a:rPr lang="ko-KR" altLang="en-US" dirty="0"/>
              <a:t>개국 중 언론 신뢰도 </a:t>
            </a:r>
            <a:r>
              <a:rPr lang="en-US" altLang="ko-KR" dirty="0"/>
              <a:t>21%</a:t>
            </a:r>
            <a:r>
              <a:rPr lang="ko-KR" altLang="en-US" dirty="0"/>
              <a:t>로 최하위를 기록했습니다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특히 허위정보가 가장 우려되는 플랫폼이 한국에서는 유튜브가 </a:t>
            </a:r>
            <a:r>
              <a:rPr lang="en-US" altLang="ko-KR" dirty="0"/>
              <a:t>31%</a:t>
            </a:r>
            <a:r>
              <a:rPr lang="ko-KR" altLang="en-US" dirty="0"/>
              <a:t>로 </a:t>
            </a:r>
            <a:r>
              <a:rPr lang="en-US" altLang="ko-KR" dirty="0"/>
              <a:t>1</a:t>
            </a:r>
            <a:r>
              <a:rPr lang="ko-KR" altLang="en-US" dirty="0"/>
              <a:t>위를 기록했습니다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algn="l">
              <a:lnSpc>
                <a:spcPct val="150000"/>
              </a:lnSpc>
            </a:pPr>
            <a:r>
              <a:rPr lang="ko-KR" altLang="en-US" dirty="0"/>
              <a:t>만약</a:t>
            </a:r>
            <a:r>
              <a:rPr lang="en-US" altLang="ko-KR" dirty="0"/>
              <a:t>, </a:t>
            </a:r>
            <a:r>
              <a:rPr lang="ko-KR" altLang="en-US" sz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 요약 정보를 통해 뉴스 </a:t>
            </a:r>
            <a:r>
              <a:rPr lang="ko-KR" altLang="en-US" sz="12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컨텐츠별</a:t>
            </a:r>
            <a:r>
              <a:rPr lang="ko-KR" altLang="en-US" sz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빠른 비교를 가능하게 하면</a:t>
            </a:r>
            <a:r>
              <a:rPr lang="en-US" altLang="ko-KR" sz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</a:t>
            </a:r>
          </a:p>
          <a:p>
            <a:pPr algn="l">
              <a:lnSpc>
                <a:spcPct val="150000"/>
              </a:lnSpc>
            </a:pPr>
            <a:r>
              <a:rPr lang="ko-KR" altLang="en-US" sz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양질의 컨텐츠를 제공하기 더 좋아지지 않을까요</a:t>
            </a:r>
            <a:r>
              <a:rPr lang="en-US" altLang="ko-KR" sz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?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240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 플랫폼의 경우를 먼저 살펴보시면</a:t>
            </a:r>
            <a:r>
              <a:rPr lang="en-US" altLang="ko-KR" dirty="0"/>
              <a:t>, </a:t>
            </a:r>
            <a:r>
              <a:rPr lang="ko-KR" altLang="en-US" dirty="0"/>
              <a:t>네이버뉴스에는 </a:t>
            </a:r>
            <a:r>
              <a:rPr lang="ko-KR" altLang="en-US" dirty="0" err="1"/>
              <a:t>요약봇</a:t>
            </a:r>
            <a:r>
              <a:rPr lang="en-US" altLang="ko-KR" dirty="0"/>
              <a:t>, </a:t>
            </a:r>
            <a:r>
              <a:rPr lang="ko-KR" altLang="en-US" dirty="0"/>
              <a:t>다음뉴스에는 자동요약 서비스가 존재합니다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70115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하지만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유튜브에는 아직 이러한 요약 서비스가 존재하지 않습니다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자막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댓글 등 기사보다 더 많은 텍스트를 다뤄야 하기 때문에 분석으로 얻을 정보가 더 많을 수 있는 유튜브에서 뉴스 컨텐츠 요약 서비스가 제공된다면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pPr rtl="0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바쁜 현대인들이 빠르게 뉴스 내용과 그에 따른 반응을 습득할 수 있도록 도와줄 것입니다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b="0" dirty="0">
              <a:effectLst/>
            </a:endParaRPr>
          </a:p>
          <a:p>
            <a:endParaRPr lang="en-US" altLang="ko-KR" dirty="0"/>
          </a:p>
          <a:p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저희는 유튜브 뉴스 컨텐츠를 요약하는 서비스를 만들고자 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028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380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740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F2B1F5-B2C7-46BE-903E-9297CB35C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ED6383-D71F-46D8-8D56-3207CF4D0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F31BF7-0EDF-4CA7-B4D7-5137F0528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7E134-557C-4CC0-8E21-D858F16F6701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0CC2E8-829C-4C49-9819-815175290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DC1C9F-0538-43BD-B9B8-32402DD13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86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6B86E-EF82-4E00-9EB6-187C48C68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CE67D0-492C-4103-B411-E44C4CF25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A1912-82F9-4569-A0E8-68C3B2EC2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EB0F4-DE92-4D7A-B497-336202CD53AA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896C51-2701-4645-BA6F-D3B389425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6AB2EF-8061-4209-9FD9-8A46CA37C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54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89361FA-60EC-4778-9EFB-EBDF147945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388D50-C222-43B6-AC16-6E3C0D9E8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84A399-4F97-4507-8D49-2E9D405EF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A32E-9A86-4DB3-9D35-DC2BF6C6CF7F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DCCC79-9300-401B-ACCF-F9C27B07C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897B14-EFA5-4BDA-B504-ADB580138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532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20374045-EF23-412A-8921-C0F09DA990E9}"/>
              </a:ext>
            </a:extLst>
          </p:cNvPr>
          <p:cNvSpPr/>
          <p:nvPr userDrawn="1"/>
        </p:nvSpPr>
        <p:spPr>
          <a:xfrm flipH="1" flipV="1">
            <a:off x="6438122" y="747713"/>
            <a:ext cx="5753878" cy="255109"/>
          </a:xfrm>
          <a:custGeom>
            <a:avLst/>
            <a:gdLst>
              <a:gd name="connsiteX0" fmla="*/ 0 w 6923314"/>
              <a:gd name="connsiteY0" fmla="*/ 0 h 549275"/>
              <a:gd name="connsiteX1" fmla="*/ 6923314 w 6923314"/>
              <a:gd name="connsiteY1" fmla="*/ 0 h 549275"/>
              <a:gd name="connsiteX2" fmla="*/ 6534070 w 6923314"/>
              <a:gd name="connsiteY2" fmla="*/ 549275 h 549275"/>
              <a:gd name="connsiteX3" fmla="*/ 0 w 6923314"/>
              <a:gd name="connsiteY3" fmla="*/ 549275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3314" h="549275">
                <a:moveTo>
                  <a:pt x="0" y="0"/>
                </a:moveTo>
                <a:lnTo>
                  <a:pt x="6923314" y="0"/>
                </a:lnTo>
                <a:lnTo>
                  <a:pt x="6534070" y="549275"/>
                </a:lnTo>
                <a:lnTo>
                  <a:pt x="0" y="549275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7F5EB3-E302-4DD6-A784-82F941C30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B7B7F9-7336-4F2E-BA18-1B9F8A8E8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" y="1352550"/>
            <a:ext cx="11334750" cy="482441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FFE041-D697-42C0-AEF4-92C8703D34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739" y="6403975"/>
            <a:ext cx="2743200" cy="365125"/>
          </a:xfrm>
        </p:spPr>
        <p:txBody>
          <a:bodyPr/>
          <a:lstStyle/>
          <a:p>
            <a:fld id="{B5A1834F-EA84-48C0-A8B4-B9C0439C0829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1264BF-9A2A-43A3-9DE2-F1AD5A29C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86100" y="6403975"/>
            <a:ext cx="6019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972058-97D7-4126-8E8A-0AD19AFED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149" y="6403975"/>
            <a:ext cx="571111" cy="365125"/>
          </a:xfrm>
        </p:spPr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02FB5D0A-2270-4106-ABCD-8FD50BD94B78}"/>
              </a:ext>
            </a:extLst>
          </p:cNvPr>
          <p:cNvSpPr/>
          <p:nvPr userDrawn="1"/>
        </p:nvSpPr>
        <p:spPr>
          <a:xfrm>
            <a:off x="0" y="725649"/>
            <a:ext cx="6923314" cy="268156"/>
          </a:xfrm>
          <a:custGeom>
            <a:avLst/>
            <a:gdLst>
              <a:gd name="connsiteX0" fmla="*/ 0 w 6923314"/>
              <a:gd name="connsiteY0" fmla="*/ 0 h 549275"/>
              <a:gd name="connsiteX1" fmla="*/ 6923314 w 6923314"/>
              <a:gd name="connsiteY1" fmla="*/ 0 h 549275"/>
              <a:gd name="connsiteX2" fmla="*/ 6534070 w 6923314"/>
              <a:gd name="connsiteY2" fmla="*/ 549275 h 549275"/>
              <a:gd name="connsiteX3" fmla="*/ 0 w 6923314"/>
              <a:gd name="connsiteY3" fmla="*/ 549275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3314" h="549275">
                <a:moveTo>
                  <a:pt x="0" y="0"/>
                </a:moveTo>
                <a:lnTo>
                  <a:pt x="6923314" y="0"/>
                </a:lnTo>
                <a:lnTo>
                  <a:pt x="6534070" y="549275"/>
                </a:lnTo>
                <a:lnTo>
                  <a:pt x="0" y="549275"/>
                </a:lnTo>
                <a:close/>
              </a:path>
            </a:pathLst>
          </a:custGeom>
          <a:solidFill>
            <a:srgbClr val="00204A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258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56BC1C-A56F-419D-909A-676A3E4A2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312B5A-5C0D-497D-9941-CB4402CD9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444851-515F-416F-BB65-3FA2A02FA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4AE9-3698-43C0-A487-3460B296B117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411237-7CD4-4A8B-9F68-395F93B68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8D6A8D-A83E-48C4-AB05-FCD31362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619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F3E6C3-1B09-494D-8AAC-13858084B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AC0BEE-A903-4B02-B662-B9C703AD9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418C16-3860-46F1-96D8-3312D0284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79D03D-7A80-4C65-9F82-0B00F57E9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981C2-3BAA-4334-85DD-C832B5874855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7A0C09-F2F7-47B0-8917-6501C6C7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D4C88F-4983-4413-9C4B-3F6942649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8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46205-F616-40BF-B697-35DB9A741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1F3631-F5AB-45F9-9886-6676ADB8E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206219-80C3-456F-B754-402EB0F21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799C02C-2CD1-4D3D-8A45-87C7EE736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0A106E4-18A6-4F2C-8429-F68C9197C1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94BD64A-BE21-4633-A000-5A7BC654D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119-E1F0-4F2E-A254-C349D4070000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8C4A17-726E-4380-B1EA-9AF332CE7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5B37E0-B4C0-4A57-A9DA-53DCFFDB7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201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9FC206-A4D3-4E51-B04E-3F2ABA342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29E8BD5-8AEC-417C-99ED-EE9EABD38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444A8-C9FB-4FA7-96B7-FA7C27489435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D0ED0-3748-4A80-9C50-CF8324ECE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6FB7F6-4FC2-4D33-85C2-93AECD51D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177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4527AA-54EB-4E52-B19D-2079D0D4F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8832B-3967-4863-8795-FF5DE9EB5B04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29EC42-DBFE-4AC7-9F72-18DADC820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1DC113-B38D-4E28-97F3-1C0E458DA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705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944253-27A6-449A-8C8F-A53DBD65E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D1F05B-3794-4B95-B1CB-20AA385F0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C007F3-2805-430B-AEE7-54B8E7D5A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ADD6C7-2FCF-4718-AED7-F0CC3657A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F1F29-084C-4209-81E4-25742B2463EA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C83A95-B8DC-4A3C-A047-F2F71BCEA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4888C7-47F2-4327-9084-F8479A0D6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17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07726E-22EB-47EE-B96F-ECC776208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D817427-441C-4DEC-88FC-9762FD786A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92FB08-1390-4447-9933-D06C0043D9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97C70F-3F18-41FB-882A-3CC8E8F1C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F155-D6F9-469F-9365-A7EF288942E1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3613E8-4D82-4BAD-87BD-87756B512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326D89-CAAB-419D-8118-B15A96E54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945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8B8FD57-F7FE-4BD9-8BD7-C53F4AD94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895F6A-359E-4E48-A0C4-B6B5B0093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6C5480-5859-45EA-B972-BA21FB2AC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8740B-1637-46A7-BCDB-664CEBDFBA61}" type="datetime1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C16D6D-1394-441D-B0EE-301933A889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EAAD44-1AFA-4E7A-B204-E72965485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83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rgbClr val="00204A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KoPubWorld돋움체_Pro Bold" panose="00000800000000000000" pitchFamily="50" charset="-127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1pPr>
      <a:lvl2pPr marL="6858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2pPr>
      <a:lvl3pPr marL="11430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3pPr>
      <a:lvl4pPr marL="16002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4pPr>
      <a:lvl5pPr marL="20574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999" y="497840"/>
            <a:ext cx="4343401" cy="3078480"/>
          </a:xfrm>
          <a:solidFill>
            <a:schemeClr val="bg1">
              <a:alpha val="91000"/>
            </a:schemeClr>
          </a:solidFill>
        </p:spPr>
        <p:txBody>
          <a:bodyPr anchor="ctr">
            <a:noAutofit/>
          </a:bodyPr>
          <a:lstStyle/>
          <a:p>
            <a:pPr marL="216000" algn="l">
              <a:lnSpc>
                <a:spcPts val="4800"/>
              </a:lnSpc>
            </a:pPr>
            <a:r>
              <a:rPr lang="en-US" altLang="ko-KR" sz="3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YouTube </a:t>
            </a:r>
            <a:r>
              <a:rPr lang="ko-KR" altLang="en-US" sz="3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뉴스 컨텐츠 자동 요약 서비스</a:t>
            </a:r>
            <a:br>
              <a:rPr lang="en-US" altLang="ko-KR" sz="3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</a:b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7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조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: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강성권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고은경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권지혜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배형준</a:t>
            </a:r>
            <a:endParaRPr lang="ko-KR" altLang="en-US" sz="4000" dirty="0">
              <a:solidFill>
                <a:srgbClr val="005792"/>
              </a:solidFill>
              <a:latin typeface="KoPubWorld돋움체_Pro Bold" panose="020B0600000101010101" charset="-127"/>
              <a:ea typeface="KoPubWorld돋움체_Pro Bold" panose="020B0600000101010101" charset="-127"/>
              <a:cs typeface="KoPubWorld돋움체_Pro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332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처리방안 </a:t>
            </a:r>
            <a:r>
              <a:rPr lang="en-US" altLang="ko-KR" dirty="0"/>
              <a:t>&amp; </a:t>
            </a:r>
            <a:r>
              <a:rPr lang="ko-KR" altLang="en-US" dirty="0"/>
              <a:t>분석기법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D2D6585-2359-4058-AAF3-81F2DEE6B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5A36B7-B4C6-4D84-9091-96BE96286CE8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활용 모델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04A4EA0E-FF0B-4709-957A-A0533E113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60595"/>
            <a:ext cx="12192000" cy="4925568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688FB4A-F4A2-42A5-8AD2-7663A2AF2C4D}"/>
              </a:ext>
            </a:extLst>
          </p:cNvPr>
          <p:cNvSpPr txBox="1"/>
          <p:nvPr/>
        </p:nvSpPr>
        <p:spPr>
          <a:xfrm>
            <a:off x="4006234" y="1115127"/>
            <a:ext cx="417953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Seq2Seq with Attention</a:t>
            </a:r>
            <a:endParaRPr lang="ko-KR" altLang="en-US" b="1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4578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활용방안 </a:t>
            </a:r>
            <a:r>
              <a:rPr lang="en-US" altLang="ko-KR" dirty="0"/>
              <a:t>&amp;</a:t>
            </a:r>
            <a:r>
              <a:rPr lang="ko-KR" altLang="en-US" dirty="0"/>
              <a:t> 기대효과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46AAAA1-F905-4740-B5F3-4F4F79060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A724F-F52D-437F-8F8F-A4C1CD3E6E8D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kern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활용방안</a:t>
            </a:r>
          </a:p>
        </p:txBody>
      </p:sp>
      <p:pic>
        <p:nvPicPr>
          <p:cNvPr id="1026" name="Picture 2" descr="Phone in hand PNG">
            <a:extLst>
              <a:ext uri="{FF2B5EF4-FFF2-40B4-BE49-F238E27FC236}">
                <a16:creationId xmlns:a16="http://schemas.microsoft.com/office/drawing/2014/main" id="{1809FFF3-C7B4-492C-B917-7B7B9343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9274" y="0"/>
            <a:ext cx="4587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F94133B-31F9-4813-B6FE-8EAB03B9B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6634" y="1371600"/>
            <a:ext cx="1488094" cy="115983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95508AF-5050-4CCA-A23A-3B6F2ADE7DAC}"/>
              </a:ext>
            </a:extLst>
          </p:cNvPr>
          <p:cNvSpPr txBox="1"/>
          <p:nvPr/>
        </p:nvSpPr>
        <p:spPr>
          <a:xfrm>
            <a:off x="9244728" y="1371600"/>
            <a:ext cx="1150582" cy="9387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EBBF7D-7775-42C1-B10E-25A0730C8E09}"/>
              </a:ext>
            </a:extLst>
          </p:cNvPr>
          <p:cNvSpPr/>
          <p:nvPr/>
        </p:nvSpPr>
        <p:spPr>
          <a:xfrm>
            <a:off x="580274" y="1371600"/>
            <a:ext cx="5971467" cy="3989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48EF6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어플리케이션 구현</a:t>
            </a:r>
            <a:endParaRPr lang="en-US" altLang="ko-KR" sz="3200" dirty="0">
              <a:solidFill>
                <a:srgbClr val="448EF6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rgbClr val="005792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579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내용요약</a:t>
            </a:r>
            <a:endParaRPr lang="en-US" altLang="ko-KR" sz="14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네이버와 다음 뉴스의 요약 결과를 학습한 모델을 활용하여 유튜브에서 영상 요약 서비스 제공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영상을 클릭하면 원본 영상이 있는 유튜브 페이지로 이동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요약 정보에서 키워드 추출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키워드를 클릭하면 해당 키워드가 나타난 구간으로 바로 이동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88150A-53FB-47CA-8792-E38FFEA2D8D7}"/>
              </a:ext>
            </a:extLst>
          </p:cNvPr>
          <p:cNvSpPr/>
          <p:nvPr/>
        </p:nvSpPr>
        <p:spPr>
          <a:xfrm>
            <a:off x="580274" y="5191916"/>
            <a:ext cx="6028870" cy="93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579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댓글요약</a:t>
            </a:r>
            <a:endParaRPr lang="en-US" altLang="ko-KR" sz="14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이모티콘 등 구어체의 특수성을 반영한 요약 정보를 제공</a:t>
            </a:r>
            <a:endParaRPr lang="en-US" altLang="ko-KR" sz="1400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C22F012-EDCD-4EC5-8195-BC1CD7871BB3}"/>
              </a:ext>
            </a:extLst>
          </p:cNvPr>
          <p:cNvSpPr/>
          <p:nvPr/>
        </p:nvSpPr>
        <p:spPr>
          <a:xfrm>
            <a:off x="7600951" y="478971"/>
            <a:ext cx="2429327" cy="805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rgbClr val="C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KoPubWorld돋움체_Pro Light" panose="00000300000000000000" pitchFamily="50" charset="-127"/>
              </a:rPr>
              <a:t>YouTube</a:t>
            </a:r>
            <a:endParaRPr lang="en-US" altLang="ko-KR" sz="14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KoPubWorld돋움체_Pro Light" panose="00000300000000000000" pitchFamily="50" charset="-127"/>
            </a:endParaRPr>
          </a:p>
          <a:p>
            <a:pPr algn="ctr"/>
            <a:r>
              <a:rPr lang="en-US" altLang="ko-KR" sz="1400" b="1" dirty="0">
                <a:solidFill>
                  <a:srgbClr val="C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KoPubWorld돋움체_Pro Light" panose="00000300000000000000" pitchFamily="50" charset="-127"/>
              </a:rPr>
              <a:t>News Summary</a:t>
            </a:r>
            <a:endParaRPr lang="ko-KR" altLang="en-US" sz="140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KoPubWorld돋움체_Pro Light" panose="000003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A67C21-9F58-44EF-BB0D-8BBC42D3A538}"/>
              </a:ext>
            </a:extLst>
          </p:cNvPr>
          <p:cNvSpPr txBox="1"/>
          <p:nvPr/>
        </p:nvSpPr>
        <p:spPr>
          <a:xfrm>
            <a:off x="7702323" y="2619107"/>
            <a:ext cx="2518027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</a:t>
            </a:r>
            <a:endParaRPr lang="ko-KR" altLang="en-US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AE2C9D-57D0-43B3-BCDC-DBC41B3B5781}"/>
              </a:ext>
            </a:extLst>
          </p:cNvPr>
          <p:cNvSpPr txBox="1"/>
          <p:nvPr/>
        </p:nvSpPr>
        <p:spPr>
          <a:xfrm>
            <a:off x="9244728" y="3335282"/>
            <a:ext cx="1150582" cy="9387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E599C4-7C53-4FB0-A4A7-59EB11E3B22A}"/>
              </a:ext>
            </a:extLst>
          </p:cNvPr>
          <p:cNvSpPr txBox="1"/>
          <p:nvPr/>
        </p:nvSpPr>
        <p:spPr>
          <a:xfrm>
            <a:off x="7702323" y="4582789"/>
            <a:ext cx="2518027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</a:t>
            </a:r>
            <a:endParaRPr lang="ko-KR" altLang="en-US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A8CF3FA-85BB-41E5-81EA-745644A74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9228" y="3336227"/>
            <a:ext cx="1445500" cy="11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041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활용방안 </a:t>
            </a:r>
            <a:r>
              <a:rPr lang="en-US" altLang="ko-KR" dirty="0"/>
              <a:t>&amp;</a:t>
            </a:r>
            <a:r>
              <a:rPr lang="ko-KR" altLang="en-US" dirty="0"/>
              <a:t> 기대효과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46AAAA1-F905-4740-B5F3-4F4F79060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A724F-F52D-437F-8F8F-A4C1CD3E6E8D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기대효과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9AB7907-1A81-4782-B30B-FBBC9D9E07C5}"/>
              </a:ext>
            </a:extLst>
          </p:cNvPr>
          <p:cNvGrpSpPr/>
          <p:nvPr/>
        </p:nvGrpSpPr>
        <p:grpSpPr>
          <a:xfrm>
            <a:off x="1927668" y="4021316"/>
            <a:ext cx="8776599" cy="1430486"/>
            <a:chOff x="401258" y="2984353"/>
            <a:chExt cx="8055234" cy="1430486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B2C3919-5BDF-4B9B-91F7-08D09F646476}"/>
                </a:ext>
              </a:extLst>
            </p:cNvPr>
            <p:cNvSpPr/>
            <p:nvPr/>
          </p:nvSpPr>
          <p:spPr>
            <a:xfrm>
              <a:off x="401258" y="3953174"/>
              <a:ext cx="129394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언론채널</a:t>
              </a:r>
              <a:endParaRPr lang="ko-KR" altLang="en-US" sz="2400" dirty="0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F42DFAD-5519-4377-8BF6-C23D5B462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639" y="2984353"/>
              <a:ext cx="932400" cy="9324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F501F42-D561-484D-8E25-73278EB74181}"/>
                </a:ext>
              </a:extLst>
            </p:cNvPr>
            <p:cNvSpPr txBox="1"/>
            <p:nvPr/>
          </p:nvSpPr>
          <p:spPr>
            <a:xfrm>
              <a:off x="1765621" y="3090525"/>
              <a:ext cx="6690871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정확한 정보전달을 통해 언론 신뢰도 향상 도모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뉴스컨텐츠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 제공 형식의 다양화로 유튜브 시청자들의 접근성 향상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3F04EC0-A547-462B-B6BA-B6E30CCC94A2}"/>
              </a:ext>
            </a:extLst>
          </p:cNvPr>
          <p:cNvGrpSpPr/>
          <p:nvPr/>
        </p:nvGrpSpPr>
        <p:grpSpPr>
          <a:xfrm>
            <a:off x="2020029" y="1969859"/>
            <a:ext cx="6996397" cy="1459141"/>
            <a:chOff x="6909367" y="1986877"/>
            <a:chExt cx="6996397" cy="145914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2CA6DDD-4E25-48D2-B8DD-E95EC7182226}"/>
                </a:ext>
              </a:extLst>
            </p:cNvPr>
            <p:cNvSpPr txBox="1"/>
            <p:nvPr/>
          </p:nvSpPr>
          <p:spPr>
            <a:xfrm>
              <a:off x="8303551" y="2024382"/>
              <a:ext cx="5602213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정보의 홍수 속에서 양질의 정보 선택이 용이해짐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시간 단축을 통한 효율적 컨텐츠 소비 가능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E681D129-36B7-4EBD-B27F-71095AECD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1480" y="1986877"/>
              <a:ext cx="932400" cy="932400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B14C0F2-8E44-46B7-B6B9-435F6E1D7531}"/>
                </a:ext>
              </a:extLst>
            </p:cNvPr>
            <p:cNvSpPr/>
            <p:nvPr/>
          </p:nvSpPr>
          <p:spPr>
            <a:xfrm>
              <a:off x="6909367" y="2984353"/>
              <a:ext cx="10166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소비자</a:t>
              </a:r>
              <a:endParaRPr lang="en-US" altLang="ko-KR" sz="2400" b="1" dirty="0">
                <a:solidFill>
                  <a:srgbClr val="005792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5723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1381" y="571500"/>
            <a:ext cx="7689237" cy="629055"/>
          </a:xfrm>
        </p:spPr>
        <p:txBody>
          <a:bodyPr>
            <a:noAutofit/>
          </a:bodyPr>
          <a:lstStyle/>
          <a:p>
            <a:pPr>
              <a:lnSpc>
                <a:spcPts val="4800"/>
              </a:lnSpc>
            </a:pPr>
            <a:r>
              <a:rPr lang="en-US" altLang="ko-KR" sz="3200" dirty="0">
                <a:solidFill>
                  <a:srgbClr val="005792"/>
                </a:solidFill>
              </a:rPr>
              <a:t>Contents</a:t>
            </a:r>
            <a:endParaRPr lang="ko-KR" altLang="en-US" sz="4000" dirty="0">
              <a:solidFill>
                <a:srgbClr val="005792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2F4C280-EBD2-4082-BB02-ECD24E177E15}"/>
              </a:ext>
            </a:extLst>
          </p:cNvPr>
          <p:cNvCxnSpPr>
            <a:cxnSpLocks/>
          </p:cNvCxnSpPr>
          <p:nvPr/>
        </p:nvCxnSpPr>
        <p:spPr>
          <a:xfrm>
            <a:off x="4852987" y="1285875"/>
            <a:ext cx="2486025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4015B0EB-E139-416E-A502-A28A075E1BB1}"/>
              </a:ext>
            </a:extLst>
          </p:cNvPr>
          <p:cNvGrpSpPr/>
          <p:nvPr/>
        </p:nvGrpSpPr>
        <p:grpSpPr>
          <a:xfrm>
            <a:off x="2116991" y="3161552"/>
            <a:ext cx="7958016" cy="1344198"/>
            <a:chOff x="968066" y="3170873"/>
            <a:chExt cx="7958016" cy="1344198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CB6E0B12-A408-4495-B774-2AADD69B71EB}"/>
                </a:ext>
              </a:extLst>
            </p:cNvPr>
            <p:cNvGrpSpPr/>
            <p:nvPr/>
          </p:nvGrpSpPr>
          <p:grpSpPr>
            <a:xfrm>
              <a:off x="968066" y="3170873"/>
              <a:ext cx="1328958" cy="1328958"/>
              <a:chOff x="576042" y="4021821"/>
              <a:chExt cx="1328958" cy="132895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C060D78A-1203-47B1-BBE7-66F8560B963F}"/>
                  </a:ext>
                </a:extLst>
              </p:cNvPr>
              <p:cNvSpPr/>
              <p:nvPr/>
            </p:nvSpPr>
            <p:spPr>
              <a:xfrm>
                <a:off x="576042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DB82E820-1B33-478D-8CB5-920665B22C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9566" y="4295345"/>
                <a:ext cx="781910" cy="781910"/>
              </a:xfrm>
              <a:prstGeom prst="rect">
                <a:avLst/>
              </a:prstGeom>
            </p:spPr>
          </p:pic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CA26B28-0BA9-4434-87D8-BF4D8D7A1AC7}"/>
                </a:ext>
              </a:extLst>
            </p:cNvPr>
            <p:cNvGrpSpPr/>
            <p:nvPr/>
          </p:nvGrpSpPr>
          <p:grpSpPr>
            <a:xfrm>
              <a:off x="3174933" y="3170873"/>
              <a:ext cx="1328958" cy="1328958"/>
              <a:chOff x="2397736" y="4021821"/>
              <a:chExt cx="1328958" cy="1328958"/>
            </a:xfrm>
          </p:grpSpPr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B2C406F6-36DC-4D36-BC71-225CCF575B44}"/>
                  </a:ext>
                </a:extLst>
              </p:cNvPr>
              <p:cNvSpPr/>
              <p:nvPr/>
            </p:nvSpPr>
            <p:spPr>
              <a:xfrm>
                <a:off x="2397736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3B38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AFE6EDCC-A68F-4CF2-B190-710E8EDBBF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71615" y="4296055"/>
                <a:ext cx="781200" cy="781200"/>
              </a:xfrm>
              <a:prstGeom prst="rect">
                <a:avLst/>
              </a:prstGeom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3DE9205-D6F0-46C5-B566-AE3072E3FFDC}"/>
                </a:ext>
              </a:extLst>
            </p:cNvPr>
            <p:cNvGrpSpPr/>
            <p:nvPr/>
          </p:nvGrpSpPr>
          <p:grpSpPr>
            <a:xfrm>
              <a:off x="5381800" y="3170873"/>
              <a:ext cx="1328958" cy="1328958"/>
              <a:chOff x="5260069" y="4021821"/>
              <a:chExt cx="1328958" cy="1328958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F867B0C6-AB8A-4924-A0C9-43EB7947CA0B}"/>
                  </a:ext>
                </a:extLst>
              </p:cNvPr>
              <p:cNvSpPr/>
              <p:nvPr/>
            </p:nvSpPr>
            <p:spPr>
              <a:xfrm>
                <a:off x="5260069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3B38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CD8FE39F-FEC7-4A54-AD8D-089FE63CED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3948" y="4296055"/>
                <a:ext cx="781200" cy="781200"/>
              </a:xfrm>
              <a:prstGeom prst="rect">
                <a:avLst/>
              </a:prstGeom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1E60141F-12E1-4C85-B70D-9BAFE942C1D2}"/>
                </a:ext>
              </a:extLst>
            </p:cNvPr>
            <p:cNvGrpSpPr/>
            <p:nvPr/>
          </p:nvGrpSpPr>
          <p:grpSpPr>
            <a:xfrm>
              <a:off x="7597124" y="3186113"/>
              <a:ext cx="1328958" cy="1328958"/>
              <a:chOff x="7490784" y="4037061"/>
              <a:chExt cx="1328958" cy="132895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BE5463AE-D157-4948-B022-665F87FC3710}"/>
                  </a:ext>
                </a:extLst>
              </p:cNvPr>
              <p:cNvSpPr/>
              <p:nvPr/>
            </p:nvSpPr>
            <p:spPr>
              <a:xfrm>
                <a:off x="7490784" y="403706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3B38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2ACAA759-1787-4105-A076-46D58C27B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64663" y="4325825"/>
                <a:ext cx="781200" cy="781200"/>
              </a:xfrm>
              <a:prstGeom prst="rect">
                <a:avLst/>
              </a:prstGeom>
            </p:spPr>
          </p:pic>
        </p:grp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5E9F3BF8-8C6B-4DA3-A70F-CBD6BF40ABB6}"/>
              </a:ext>
            </a:extLst>
          </p:cNvPr>
          <p:cNvGrpSpPr/>
          <p:nvPr/>
        </p:nvGrpSpPr>
        <p:grpSpPr>
          <a:xfrm>
            <a:off x="2175216" y="2351896"/>
            <a:ext cx="8453064" cy="707886"/>
            <a:chOff x="1086985" y="2345622"/>
            <a:chExt cx="8453064" cy="70788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7BB05EE-4BC6-4F84-AB93-B72A218C192D}"/>
                </a:ext>
              </a:extLst>
            </p:cNvPr>
            <p:cNvSpPr txBox="1"/>
            <p:nvPr/>
          </p:nvSpPr>
          <p:spPr>
            <a:xfrm>
              <a:off x="1086985" y="2499510"/>
              <a:ext cx="11905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배경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D45D33C-29F1-4A60-9C96-01DE0C8D9E10}"/>
                </a:ext>
              </a:extLst>
            </p:cNvPr>
            <p:cNvSpPr txBox="1"/>
            <p:nvPr/>
          </p:nvSpPr>
          <p:spPr>
            <a:xfrm>
              <a:off x="2942316" y="2345622"/>
              <a:ext cx="1893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활용데이터 정의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/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수집방안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1C4564D-49F5-43F8-AE78-B5F30A438697}"/>
                </a:ext>
              </a:extLst>
            </p:cNvPr>
            <p:cNvSpPr txBox="1"/>
            <p:nvPr/>
          </p:nvSpPr>
          <p:spPr>
            <a:xfrm>
              <a:off x="5149183" y="2345622"/>
              <a:ext cx="1893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데이터 처리방안 </a:t>
              </a:r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분석기법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14BDDB3-DDBE-4959-81B6-1228E90C6933}"/>
                </a:ext>
              </a:extLst>
            </p:cNvPr>
            <p:cNvSpPr txBox="1"/>
            <p:nvPr/>
          </p:nvSpPr>
          <p:spPr>
            <a:xfrm>
              <a:off x="7082597" y="2529990"/>
              <a:ext cx="24574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활용방안 및 기대효과</a:t>
              </a:r>
            </a:p>
          </p:txBody>
        </p:sp>
      </p:grp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AAA669AB-D090-4285-8955-ACE2D631D5D5}"/>
              </a:ext>
            </a:extLst>
          </p:cNvPr>
          <p:cNvCxnSpPr>
            <a:cxnSpLocks/>
          </p:cNvCxnSpPr>
          <p:nvPr/>
        </p:nvCxnSpPr>
        <p:spPr>
          <a:xfrm>
            <a:off x="3588543" y="3841271"/>
            <a:ext cx="557213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7BC3BA9D-DE3A-4AAE-B564-773F95E03950}"/>
              </a:ext>
            </a:extLst>
          </p:cNvPr>
          <p:cNvCxnSpPr>
            <a:cxnSpLocks/>
          </p:cNvCxnSpPr>
          <p:nvPr/>
        </p:nvCxnSpPr>
        <p:spPr>
          <a:xfrm>
            <a:off x="5817393" y="3815065"/>
            <a:ext cx="557213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8727DB-C5EB-4151-9159-512E925807D1}"/>
              </a:ext>
            </a:extLst>
          </p:cNvPr>
          <p:cNvCxnSpPr>
            <a:cxnSpLocks/>
          </p:cNvCxnSpPr>
          <p:nvPr/>
        </p:nvCxnSpPr>
        <p:spPr>
          <a:xfrm>
            <a:off x="8017668" y="3788859"/>
            <a:ext cx="557213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7884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주제 선정 이유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3B56C4D-5C19-4CF4-87E4-936FA5E915EC}"/>
              </a:ext>
            </a:extLst>
          </p:cNvPr>
          <p:cNvSpPr/>
          <p:nvPr/>
        </p:nvSpPr>
        <p:spPr>
          <a:xfrm>
            <a:off x="287693" y="1099251"/>
            <a:ext cx="9776854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유튜브는 빠르게 성장하고 있는 플랫폼이며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 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타 플랫폼에 비해 사용 시간도 많다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.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7AEDCA1-31CE-448E-8B71-33151BACB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036" y="1830434"/>
            <a:ext cx="5016203" cy="47561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4CB3227-3581-466F-8B6A-C118EC503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500" y="1830434"/>
            <a:ext cx="4635341" cy="475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8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주제 선정 이유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12D516-032B-4BAA-A5BD-40CDAFC355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3" t="8333"/>
          <a:stretch/>
        </p:blipFill>
        <p:spPr>
          <a:xfrm>
            <a:off x="1714890" y="1288397"/>
            <a:ext cx="8353035" cy="5056524"/>
          </a:xfrm>
          <a:prstGeom prst="rect">
            <a:avLst/>
          </a:prstGeom>
        </p:spPr>
      </p:pic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CC2C61F7-3213-445F-9FB4-BDA471FEEBE8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custGeom>
            <a:avLst/>
            <a:gdLst>
              <a:gd name="connsiteX0" fmla="*/ 3476625 w 12192000"/>
              <a:gd name="connsiteY0" fmla="*/ 4010025 h 6858000"/>
              <a:gd name="connsiteX1" fmla="*/ 3476625 w 12192000"/>
              <a:gd name="connsiteY1" fmla="*/ 6344921 h 6858000"/>
              <a:gd name="connsiteX2" fmla="*/ 10220325 w 12192000"/>
              <a:gd name="connsiteY2" fmla="*/ 6344921 h 6858000"/>
              <a:gd name="connsiteX3" fmla="*/ 10220325 w 12192000"/>
              <a:gd name="connsiteY3" fmla="*/ 4010025 h 6858000"/>
              <a:gd name="connsiteX4" fmla="*/ 1714890 w 12192000"/>
              <a:gd name="connsiteY4" fmla="*/ 1571625 h 6858000"/>
              <a:gd name="connsiteX5" fmla="*/ 1714890 w 12192000"/>
              <a:gd name="connsiteY5" fmla="*/ 1895475 h 6858000"/>
              <a:gd name="connsiteX6" fmla="*/ 3371850 w 12192000"/>
              <a:gd name="connsiteY6" fmla="*/ 1895475 h 6858000"/>
              <a:gd name="connsiteX7" fmla="*/ 3371850 w 12192000"/>
              <a:gd name="connsiteY7" fmla="*/ 1571625 h 6858000"/>
              <a:gd name="connsiteX8" fmla="*/ 3476626 w 12192000"/>
              <a:gd name="connsiteY8" fmla="*/ 1190625 h 6858000"/>
              <a:gd name="connsiteX9" fmla="*/ 3476626 w 12192000"/>
              <a:gd name="connsiteY9" fmla="*/ 3048000 h 6858000"/>
              <a:gd name="connsiteX10" fmla="*/ 10220325 w 12192000"/>
              <a:gd name="connsiteY10" fmla="*/ 3048000 h 6858000"/>
              <a:gd name="connsiteX11" fmla="*/ 10220325 w 12192000"/>
              <a:gd name="connsiteY11" fmla="*/ 1190625 h 6858000"/>
              <a:gd name="connsiteX12" fmla="*/ 0 w 12192000"/>
              <a:gd name="connsiteY12" fmla="*/ 0 h 6858000"/>
              <a:gd name="connsiteX13" fmla="*/ 12192000 w 12192000"/>
              <a:gd name="connsiteY13" fmla="*/ 0 h 6858000"/>
              <a:gd name="connsiteX14" fmla="*/ 12192000 w 12192000"/>
              <a:gd name="connsiteY14" fmla="*/ 6858000 h 6858000"/>
              <a:gd name="connsiteX15" fmla="*/ 0 w 12192000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476625" y="4010025"/>
                </a:moveTo>
                <a:lnTo>
                  <a:pt x="3476625" y="6344921"/>
                </a:lnTo>
                <a:lnTo>
                  <a:pt x="10220325" y="6344921"/>
                </a:lnTo>
                <a:lnTo>
                  <a:pt x="10220325" y="4010025"/>
                </a:lnTo>
                <a:close/>
                <a:moveTo>
                  <a:pt x="1714890" y="1571625"/>
                </a:moveTo>
                <a:lnTo>
                  <a:pt x="1714890" y="1895475"/>
                </a:lnTo>
                <a:lnTo>
                  <a:pt x="3371850" y="1895475"/>
                </a:lnTo>
                <a:lnTo>
                  <a:pt x="3371850" y="1571625"/>
                </a:lnTo>
                <a:close/>
                <a:moveTo>
                  <a:pt x="3476626" y="1190625"/>
                </a:moveTo>
                <a:lnTo>
                  <a:pt x="3476626" y="3048000"/>
                </a:lnTo>
                <a:lnTo>
                  <a:pt x="10220325" y="3048000"/>
                </a:lnTo>
                <a:lnTo>
                  <a:pt x="10220325" y="119062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6117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101">
            <a:extLst>
              <a:ext uri="{FF2B5EF4-FFF2-40B4-BE49-F238E27FC236}">
                <a16:creationId xmlns:a16="http://schemas.microsoft.com/office/drawing/2014/main" id="{6CDD6C2F-1E04-4C47-BAA6-8D9F7D06C250}"/>
              </a:ext>
            </a:extLst>
          </p:cNvPr>
          <p:cNvSpPr/>
          <p:nvPr/>
        </p:nvSpPr>
        <p:spPr>
          <a:xfrm>
            <a:off x="637227" y="2753756"/>
            <a:ext cx="2650841" cy="3673974"/>
          </a:xfrm>
          <a:custGeom>
            <a:avLst/>
            <a:gdLst>
              <a:gd name="connsiteX0" fmla="*/ 0 w 2812649"/>
              <a:gd name="connsiteY0" fmla="*/ 0 h 4004056"/>
              <a:gd name="connsiteX1" fmla="*/ 2812649 w 2812649"/>
              <a:gd name="connsiteY1" fmla="*/ 0 h 4004056"/>
              <a:gd name="connsiteX2" fmla="*/ 2812649 w 2812649"/>
              <a:gd name="connsiteY2" fmla="*/ 3494648 h 4004056"/>
              <a:gd name="connsiteX3" fmla="*/ 2794539 w 2812649"/>
              <a:gd name="connsiteY3" fmla="*/ 3476538 h 4004056"/>
              <a:gd name="connsiteX4" fmla="*/ 2280284 w 2812649"/>
              <a:gd name="connsiteY4" fmla="*/ 3990792 h 4004056"/>
              <a:gd name="connsiteX5" fmla="*/ 2293548 w 2812649"/>
              <a:gd name="connsiteY5" fmla="*/ 4004056 h 4004056"/>
              <a:gd name="connsiteX6" fmla="*/ 0 w 2812649"/>
              <a:gd name="connsiteY6" fmla="*/ 4004056 h 400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12649" h="4004056">
                <a:moveTo>
                  <a:pt x="0" y="0"/>
                </a:moveTo>
                <a:lnTo>
                  <a:pt x="2812649" y="0"/>
                </a:lnTo>
                <a:lnTo>
                  <a:pt x="2812649" y="3494648"/>
                </a:lnTo>
                <a:lnTo>
                  <a:pt x="2794539" y="3476538"/>
                </a:lnTo>
                <a:lnTo>
                  <a:pt x="2280284" y="3990792"/>
                </a:lnTo>
                <a:lnTo>
                  <a:pt x="2293548" y="4004056"/>
                </a:lnTo>
                <a:lnTo>
                  <a:pt x="0" y="40040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From </a:t>
            </a:r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영국 로이터저널리즘연구소 </a:t>
            </a:r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디지털 뉴스 리포트 </a:t>
            </a:r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2020’</a:t>
            </a:r>
          </a:p>
          <a:p>
            <a:pPr algn="ctr"/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국내 응답자 중 </a:t>
            </a:r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SNS</a:t>
            </a:r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로 뉴스 접하는 비율</a:t>
            </a:r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4000" b="1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44%</a:t>
            </a:r>
          </a:p>
          <a:p>
            <a:pPr algn="ctr"/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KoPubWorld돋움체_Pro Light" panose="020B0600000101010101" charset="-127"/>
                <a:ea typeface="KoPubWorld돋움체_Pro Light" panose="020B0600000101010101" charset="-127"/>
                <a:cs typeface="KoPubWorld돋움체_Pro Light" panose="020B0600000101010101" charset="-127"/>
              </a:rPr>
              <a:t>(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KoPubWorld돋움체_Pro Light" panose="020B0600000101010101" charset="-127"/>
                <a:ea typeface="KoPubWorld돋움체_Pro Light" panose="020B0600000101010101" charset="-127"/>
                <a:cs typeface="KoPubWorld돋움체_Pro Light" panose="020B0600000101010101" charset="-127"/>
              </a:rPr>
              <a:t>복수응답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KoPubWorld돋움체_Pro Light" panose="020B0600000101010101" charset="-127"/>
                <a:ea typeface="KoPubWorld돋움체_Pro Light" panose="020B0600000101010101" charset="-127"/>
                <a:cs typeface="KoPubWorld돋움체_Pro Light" panose="020B0600000101010101" charset="-127"/>
              </a:rPr>
              <a:t>)</a:t>
            </a:r>
          </a:p>
          <a:p>
            <a:pPr algn="ctr"/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SNS</a:t>
            </a:r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를 통한 뉴스 이용 매체 중 </a:t>
            </a:r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 </a:t>
            </a:r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사용</a:t>
            </a:r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4000" b="1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45%</a:t>
            </a:r>
            <a:endParaRPr lang="ko-KR" altLang="en-US" sz="4000" b="1" dirty="0">
              <a:solidFill>
                <a:srgbClr val="C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9" name="이등변 삼각형 6">
            <a:extLst>
              <a:ext uri="{FF2B5EF4-FFF2-40B4-BE49-F238E27FC236}">
                <a16:creationId xmlns:a16="http://schemas.microsoft.com/office/drawing/2014/main" id="{23DB194D-5DAB-46F3-8E4B-30C98B991E1E}"/>
              </a:ext>
            </a:extLst>
          </p:cNvPr>
          <p:cNvSpPr/>
          <p:nvPr/>
        </p:nvSpPr>
        <p:spPr>
          <a:xfrm rot="18900000">
            <a:off x="2579202" y="5886316"/>
            <a:ext cx="639065" cy="341766"/>
          </a:xfrm>
          <a:custGeom>
            <a:avLst/>
            <a:gdLst>
              <a:gd name="connsiteX0" fmla="*/ 0 w 1512434"/>
              <a:gd name="connsiteY0" fmla="*/ 245164 h 245164"/>
              <a:gd name="connsiteX1" fmla="*/ 751967 w 1512434"/>
              <a:gd name="connsiteY1" fmla="*/ 0 h 245164"/>
              <a:gd name="connsiteX2" fmla="*/ 1512434 w 1512434"/>
              <a:gd name="connsiteY2" fmla="*/ 245164 h 245164"/>
              <a:gd name="connsiteX3" fmla="*/ 0 w 1512434"/>
              <a:gd name="connsiteY3" fmla="*/ 245164 h 245164"/>
              <a:gd name="connsiteX0" fmla="*/ 0 w 1512434"/>
              <a:gd name="connsiteY0" fmla="*/ 372149 h 372149"/>
              <a:gd name="connsiteX1" fmla="*/ 741627 w 1512434"/>
              <a:gd name="connsiteY1" fmla="*/ 0 h 372149"/>
              <a:gd name="connsiteX2" fmla="*/ 1512434 w 1512434"/>
              <a:gd name="connsiteY2" fmla="*/ 372149 h 372149"/>
              <a:gd name="connsiteX3" fmla="*/ 0 w 1512434"/>
              <a:gd name="connsiteY3" fmla="*/ 372149 h 372149"/>
              <a:gd name="connsiteX0" fmla="*/ 0 w 1512434"/>
              <a:gd name="connsiteY0" fmla="*/ 372149 h 372149"/>
              <a:gd name="connsiteX1" fmla="*/ 741627 w 1512434"/>
              <a:gd name="connsiteY1" fmla="*/ 0 h 372149"/>
              <a:gd name="connsiteX2" fmla="*/ 1512434 w 1512434"/>
              <a:gd name="connsiteY2" fmla="*/ 372149 h 372149"/>
              <a:gd name="connsiteX3" fmla="*/ 0 w 1512434"/>
              <a:gd name="connsiteY3" fmla="*/ 372149 h 372149"/>
              <a:gd name="connsiteX0" fmla="*/ 0 w 1512434"/>
              <a:gd name="connsiteY0" fmla="*/ 372149 h 372149"/>
              <a:gd name="connsiteX1" fmla="*/ 741627 w 1512434"/>
              <a:gd name="connsiteY1" fmla="*/ 0 h 372149"/>
              <a:gd name="connsiteX2" fmla="*/ 1512434 w 1512434"/>
              <a:gd name="connsiteY2" fmla="*/ 372149 h 372149"/>
              <a:gd name="connsiteX3" fmla="*/ 0 w 1512434"/>
              <a:gd name="connsiteY3" fmla="*/ 372149 h 372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2434" h="372149">
                <a:moveTo>
                  <a:pt x="0" y="372149"/>
                </a:moveTo>
                <a:cubicBezTo>
                  <a:pt x="247209" y="248099"/>
                  <a:pt x="529139" y="211047"/>
                  <a:pt x="741627" y="0"/>
                </a:cubicBezTo>
                <a:cubicBezTo>
                  <a:pt x="1068465" y="233789"/>
                  <a:pt x="1255498" y="248099"/>
                  <a:pt x="1512434" y="372149"/>
                </a:cubicBezTo>
                <a:lnTo>
                  <a:pt x="0" y="3721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1987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주제 선정 이유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2B131A9-E3C4-4E42-9382-A2FDE3A61E77}"/>
              </a:ext>
            </a:extLst>
          </p:cNvPr>
          <p:cNvSpPr/>
          <p:nvPr/>
        </p:nvSpPr>
        <p:spPr>
          <a:xfrm>
            <a:off x="1824840" y="2220407"/>
            <a:ext cx="8542318" cy="3285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그런데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 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가짜 뉴스도 많다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‘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디지털 뉴스 리포트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2020’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에서 한국은 조사대상국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40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개국 중 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언론 신뢰도 </a:t>
            </a:r>
            <a:r>
              <a:rPr lang="en-US" altLang="ko-KR" sz="2000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21%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로 조사에 포함된 이래 매년 최하위권을 기록했다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 요약 정보를 통해 뉴스 </a:t>
            </a:r>
            <a:r>
              <a:rPr lang="ko-KR" altLang="en-US" sz="20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컨텐츠별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빠른 비교를 가능하게 하면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양질의 컨텐츠를 제공하기 더 좋아지지 않을까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?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3106DBA-E96A-4A8B-B617-B02221F96D54}"/>
              </a:ext>
            </a:extLst>
          </p:cNvPr>
          <p:cNvSpPr/>
          <p:nvPr/>
        </p:nvSpPr>
        <p:spPr>
          <a:xfrm>
            <a:off x="1824840" y="2088292"/>
            <a:ext cx="8411690" cy="3689068"/>
          </a:xfrm>
          <a:prstGeom prst="rect">
            <a:avLst/>
          </a:prstGeom>
          <a:noFill/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78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주제 선정 이유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3B56C4D-5C19-4CF4-87E4-936FA5E915EC}"/>
              </a:ext>
            </a:extLst>
          </p:cNvPr>
          <p:cNvSpPr/>
          <p:nvPr/>
        </p:nvSpPr>
        <p:spPr>
          <a:xfrm>
            <a:off x="626801" y="1135511"/>
            <a:ext cx="5016203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타 뉴스 플랫폼 요약 서비스</a:t>
            </a:r>
            <a:endParaRPr lang="en-US" altLang="ko-KR" sz="2000" b="1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095CAE7-9B22-4667-8B28-E8E8A3072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561" y="2321451"/>
            <a:ext cx="5025012" cy="3724050"/>
          </a:xfrm>
          <a:prstGeom prst="rect">
            <a:avLst/>
          </a:prstGeom>
          <a:ln w="38100">
            <a:solidFill>
              <a:schemeClr val="bg2">
                <a:lumMod val="9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38B7F4C-16C5-44BD-AA73-DA198428D4DD}"/>
              </a:ext>
            </a:extLst>
          </p:cNvPr>
          <p:cNvSpPr txBox="1"/>
          <p:nvPr/>
        </p:nvSpPr>
        <p:spPr>
          <a:xfrm>
            <a:off x="2766173" y="1746617"/>
            <a:ext cx="1043789" cy="3532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 err="1">
                <a:solidFill>
                  <a:sysClr val="windowText" lastClr="000000"/>
                </a:solidFill>
              </a:rPr>
              <a:t>Naver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BF0426-E624-4E18-A637-11586F6CE655}"/>
              </a:ext>
            </a:extLst>
          </p:cNvPr>
          <p:cNvSpPr txBox="1"/>
          <p:nvPr/>
        </p:nvSpPr>
        <p:spPr>
          <a:xfrm>
            <a:off x="8642231" y="1746617"/>
            <a:ext cx="1043789" cy="3532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 err="1">
                <a:solidFill>
                  <a:sysClr val="windowText" lastClr="000000"/>
                </a:solidFill>
              </a:rPr>
              <a:t>Daum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268101E-0EBF-4D03-BDAC-C046F7B8AE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1429" y="2595483"/>
            <a:ext cx="5329703" cy="2967117"/>
          </a:xfrm>
          <a:prstGeom prst="rect">
            <a:avLst/>
          </a:prstGeom>
          <a:ln w="38100"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10824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주제 선정 이유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B0B739-AD64-4DB2-A82A-1248B428F484}"/>
              </a:ext>
            </a:extLst>
          </p:cNvPr>
          <p:cNvSpPr/>
          <p:nvPr/>
        </p:nvSpPr>
        <p:spPr>
          <a:xfrm>
            <a:off x="3587898" y="2841222"/>
            <a:ext cx="501620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그런데</a:t>
            </a:r>
            <a:r>
              <a:rPr lang="en-US" altLang="ko-KR" sz="20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</a:t>
            </a:r>
            <a:r>
              <a:rPr lang="ko-KR" altLang="en-US" sz="14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en-US" altLang="ko-KR" sz="3200" b="1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ko-KR" altLang="en-US" sz="20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는</a:t>
            </a:r>
            <a:r>
              <a:rPr lang="en-US" altLang="ko-KR" sz="20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...?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688B5C9-E660-4372-82E3-47FCC862C550}"/>
              </a:ext>
            </a:extLst>
          </p:cNvPr>
          <p:cNvSpPr/>
          <p:nvPr/>
        </p:nvSpPr>
        <p:spPr>
          <a:xfrm>
            <a:off x="3114673" y="5029019"/>
            <a:ext cx="596265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 컨텐츠 요약 서비스 필요</a:t>
            </a:r>
            <a:r>
              <a:rPr lang="en-US" altLang="ko-KR" sz="32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!!</a:t>
            </a:r>
            <a:endParaRPr lang="en-US" altLang="ko-KR" sz="2000" b="1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820F13A4-DB9C-446F-894C-2262532CFC3A}"/>
              </a:ext>
            </a:extLst>
          </p:cNvPr>
          <p:cNvSpPr/>
          <p:nvPr/>
        </p:nvSpPr>
        <p:spPr>
          <a:xfrm rot="10800000">
            <a:off x="4567237" y="4054834"/>
            <a:ext cx="3057524" cy="257817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BCC854-7E59-4571-8F0C-32BB04B32CD7}"/>
              </a:ext>
            </a:extLst>
          </p:cNvPr>
          <p:cNvSpPr/>
          <p:nvPr/>
        </p:nvSpPr>
        <p:spPr>
          <a:xfrm>
            <a:off x="2933699" y="4756821"/>
            <a:ext cx="63246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바쁜 현대인들에게는 빠르게 뉴스 내용을 습득할 수 있는</a:t>
            </a:r>
            <a:endParaRPr lang="en-US" altLang="ko-KR" sz="1600" b="1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4F321D0-B4BF-48A6-8B43-CE52DA830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619" y="1483160"/>
            <a:ext cx="7624761" cy="1037458"/>
          </a:xfrm>
          <a:prstGeom prst="rect">
            <a:avLst/>
          </a:prstGeom>
          <a:ln w="28575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2001108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활용데이터 정의 </a:t>
            </a:r>
            <a:r>
              <a:rPr lang="en-US" altLang="ko-KR" dirty="0"/>
              <a:t>&amp; </a:t>
            </a:r>
            <a:r>
              <a:rPr lang="ko-KR" altLang="en-US" dirty="0"/>
              <a:t>수집방안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활용 데이터</a:t>
            </a:r>
            <a:r>
              <a:rPr lang="en-US" altLang="ko-KR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&amp; 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수집방안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08DD597E-59D5-4231-8658-797D1FB25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97263"/>
              </p:ext>
            </p:extLst>
          </p:nvPr>
        </p:nvGraphicFramePr>
        <p:xfrm>
          <a:off x="2031999" y="1726237"/>
          <a:ext cx="8128001" cy="44005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54100">
                  <a:extLst>
                    <a:ext uri="{9D8B030D-6E8A-4147-A177-3AD203B41FA5}">
                      <a16:colId xmlns:a16="http://schemas.microsoft.com/office/drawing/2014/main" val="1784162460"/>
                    </a:ext>
                  </a:extLst>
                </a:gridCol>
                <a:gridCol w="2357967">
                  <a:extLst>
                    <a:ext uri="{9D8B030D-6E8A-4147-A177-3AD203B41FA5}">
                      <a16:colId xmlns:a16="http://schemas.microsoft.com/office/drawing/2014/main" val="1735544136"/>
                    </a:ext>
                  </a:extLst>
                </a:gridCol>
                <a:gridCol w="2357967">
                  <a:extLst>
                    <a:ext uri="{9D8B030D-6E8A-4147-A177-3AD203B41FA5}">
                      <a16:colId xmlns:a16="http://schemas.microsoft.com/office/drawing/2014/main" val="267659892"/>
                    </a:ext>
                  </a:extLst>
                </a:gridCol>
                <a:gridCol w="2357967">
                  <a:extLst>
                    <a:ext uri="{9D8B030D-6E8A-4147-A177-3AD203B41FA5}">
                      <a16:colId xmlns:a16="http://schemas.microsoft.com/office/drawing/2014/main" val="18157322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b="1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YouTube</a:t>
                      </a: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err="1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Naver</a:t>
                      </a: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err="1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Daum</a:t>
                      </a: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605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수집정보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영상제목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영상 자동생성자막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동영상 정보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댓글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게시일자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제목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기사본문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요약문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게시일자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제목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기사본문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요약문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369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수집방안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Beautifulsoup</a:t>
                      </a: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, Selenium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52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수집건수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1,000</a:t>
                      </a: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100,000</a:t>
                      </a: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100,000</a:t>
                      </a: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598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기타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YTN, JTBC, SBS,</a:t>
                      </a:r>
                      <a:r>
                        <a:rPr lang="ko-KR" altLang="en-US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 </a:t>
                      </a: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KBS,</a:t>
                      </a:r>
                      <a:r>
                        <a:rPr lang="ko-KR" altLang="en-US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 </a:t>
                      </a: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MBC, </a:t>
                      </a:r>
                      <a:r>
                        <a:rPr lang="ko-KR" altLang="en-US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경향신문</a:t>
                      </a: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, </a:t>
                      </a:r>
                      <a:r>
                        <a:rPr lang="ko-KR" altLang="en-US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중앙일보</a:t>
                      </a: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, </a:t>
                      </a:r>
                      <a:r>
                        <a:rPr lang="ko-KR" altLang="en-US" sz="1800" dirty="0" err="1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한겨례</a:t>
                      </a: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…</a:t>
                      </a:r>
                      <a:endParaRPr lang="en-US" altLang="ko-KR" sz="1800" dirty="0">
                        <a:latin typeface="KoPubWorld돋움체_Pro Medium" panose="020B0600000101010101" charset="-127"/>
                        <a:ea typeface="KoPubWorld돋움체_Pro Medium" panose="020B0600000101010101" charset="-127"/>
                        <a:cs typeface="KoPubWorld돋움체_Pro Medium" panose="020B0600000101010101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indent="0" algn="ctr" defTabSz="914400" rtl="0" eaLnBrk="1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날짜별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카테고리별 상위 랭킹 뉴스</a:t>
                      </a:r>
                      <a:endParaRPr lang="en-US" altLang="ko-KR" sz="1800" kern="1200" dirty="0">
                        <a:solidFill>
                          <a:schemeClr val="dk1"/>
                        </a:solidFill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285750" indent="-28575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67428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A6EF3AE-8020-4981-BB54-D20C73307C2E}"/>
              </a:ext>
            </a:extLst>
          </p:cNvPr>
          <p:cNvSpPr txBox="1"/>
          <p:nvPr/>
        </p:nvSpPr>
        <p:spPr>
          <a:xfrm>
            <a:off x="6614797" y="1285206"/>
            <a:ext cx="2080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Train / Validation</a:t>
            </a:r>
            <a:endParaRPr lang="ko-KR" altLang="en-US" dirty="0"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065357-59AF-44A9-A829-845D56719C07}"/>
              </a:ext>
            </a:extLst>
          </p:cNvPr>
          <p:cNvSpPr txBox="1"/>
          <p:nvPr/>
        </p:nvSpPr>
        <p:spPr>
          <a:xfrm>
            <a:off x="3502765" y="1285206"/>
            <a:ext cx="140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Test</a:t>
            </a:r>
            <a:endParaRPr lang="ko-KR" altLang="en-US" dirty="0"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8766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처리방안 </a:t>
            </a:r>
            <a:r>
              <a:rPr lang="en-US" altLang="ko-KR" dirty="0"/>
              <a:t>&amp; </a:t>
            </a:r>
            <a:r>
              <a:rPr lang="ko-KR" altLang="en-US" dirty="0"/>
              <a:t>분석기법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D2D6585-2359-4058-AAF3-81F2DEE6B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5A36B7-B4C6-4D84-9091-96BE96286CE8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kern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분석 </a:t>
            </a:r>
            <a:r>
              <a:rPr lang="en-US" altLang="ko-KR" sz="1400" kern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FLOW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454322BC-7BC3-4F69-921E-201DE63C4C7B}"/>
              </a:ext>
            </a:extLst>
          </p:cNvPr>
          <p:cNvGrpSpPr/>
          <p:nvPr/>
        </p:nvGrpSpPr>
        <p:grpSpPr>
          <a:xfrm>
            <a:off x="221628" y="1285206"/>
            <a:ext cx="11326712" cy="4956141"/>
            <a:chOff x="221628" y="1285206"/>
            <a:chExt cx="11326712" cy="4956141"/>
          </a:xfrm>
        </p:grpSpPr>
        <p:sp>
          <p:nvSpPr>
            <p:cNvPr id="61" name="사각형: 둥근 모서리 60">
              <a:extLst>
                <a:ext uri="{FF2B5EF4-FFF2-40B4-BE49-F238E27FC236}">
                  <a16:creationId xmlns:a16="http://schemas.microsoft.com/office/drawing/2014/main" id="{C817AAB3-599A-45C6-B145-BCE9DF6A9224}"/>
                </a:ext>
              </a:extLst>
            </p:cNvPr>
            <p:cNvSpPr/>
            <p:nvPr/>
          </p:nvSpPr>
          <p:spPr>
            <a:xfrm>
              <a:off x="1520283" y="1698976"/>
              <a:ext cx="1978320" cy="1142340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게시일자</a:t>
              </a:r>
              <a:r>
                <a:rPr lang="en-US" altLang="ko-KR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제목</a:t>
              </a:r>
              <a:r>
                <a:rPr lang="en-US" altLang="ko-KR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, </a:t>
              </a: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기사본문</a:t>
              </a:r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9D5A12BC-6C92-46C7-B667-2F1C2ADA8376}"/>
                </a:ext>
              </a:extLst>
            </p:cNvPr>
            <p:cNvSpPr/>
            <p:nvPr/>
          </p:nvSpPr>
          <p:spPr>
            <a:xfrm>
              <a:off x="1520283" y="2989674"/>
              <a:ext cx="1978320" cy="1142340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요약문</a:t>
              </a:r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0B5CF86A-A602-4FC7-87A0-6718293A8A34}"/>
                </a:ext>
              </a:extLst>
            </p:cNvPr>
            <p:cNvSpPr/>
            <p:nvPr/>
          </p:nvSpPr>
          <p:spPr>
            <a:xfrm>
              <a:off x="4934087" y="2344975"/>
              <a:ext cx="2237491" cy="114234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Tokenizing</a:t>
              </a: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Word Embedding</a:t>
              </a:r>
            </a:p>
          </p:txBody>
        </p: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CEB46B74-7558-44C1-A733-8AC01DE6C054}"/>
                </a:ext>
              </a:extLst>
            </p:cNvPr>
            <p:cNvSpPr/>
            <p:nvPr/>
          </p:nvSpPr>
          <p:spPr>
            <a:xfrm>
              <a:off x="7681841" y="2344975"/>
              <a:ext cx="1629008" cy="114234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Modeling</a:t>
              </a:r>
              <a:endParaRPr lang="ko-KR" altLang="en-US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endParaRP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91FE8CBD-44D3-40AD-ABD6-84BEF0EB094A}"/>
                </a:ext>
              </a:extLst>
            </p:cNvPr>
            <p:cNvCxnSpPr>
              <a:cxnSpLocks/>
              <a:stCxn id="61" idx="3"/>
              <a:endCxn id="64" idx="1"/>
            </p:cNvCxnSpPr>
            <p:nvPr/>
          </p:nvCxnSpPr>
          <p:spPr>
            <a:xfrm>
              <a:off x="3498603" y="2270146"/>
              <a:ext cx="1435484" cy="645999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F1281E8C-F0A7-4F33-B37C-7F1B6530C2B7}"/>
                </a:ext>
              </a:extLst>
            </p:cNvPr>
            <p:cNvCxnSpPr>
              <a:cxnSpLocks/>
              <a:stCxn id="63" idx="3"/>
              <a:endCxn id="64" idx="1"/>
            </p:cNvCxnSpPr>
            <p:nvPr/>
          </p:nvCxnSpPr>
          <p:spPr>
            <a:xfrm flipV="1">
              <a:off x="3498603" y="2916145"/>
              <a:ext cx="1435484" cy="644699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AA3879D9-1B76-4D57-8975-F99BD2CE5872}"/>
                </a:ext>
              </a:extLst>
            </p:cNvPr>
            <p:cNvCxnSpPr>
              <a:cxnSpLocks/>
              <a:stCxn id="64" idx="3"/>
              <a:endCxn id="29" idx="1"/>
            </p:cNvCxnSpPr>
            <p:nvPr/>
          </p:nvCxnSpPr>
          <p:spPr>
            <a:xfrm>
              <a:off x="7171578" y="2916145"/>
              <a:ext cx="510263" cy="0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09F088-A38A-4F5A-BC5A-B7516CB4C78A}"/>
                </a:ext>
              </a:extLst>
            </p:cNvPr>
            <p:cNvSpPr txBox="1"/>
            <p:nvPr/>
          </p:nvSpPr>
          <p:spPr>
            <a:xfrm>
              <a:off x="1520283" y="1285206"/>
              <a:ext cx="20804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Train / Validation</a:t>
              </a:r>
              <a:endParaRPr lang="ko-KR" altLang="en-US" dirty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FBD388C5-34FE-4838-8331-E225D2C7032D}"/>
                </a:ext>
              </a:extLst>
            </p:cNvPr>
            <p:cNvSpPr/>
            <p:nvPr/>
          </p:nvSpPr>
          <p:spPr>
            <a:xfrm>
              <a:off x="1520283" y="5075979"/>
              <a:ext cx="1978320" cy="1142340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게시일자</a:t>
              </a:r>
              <a:r>
                <a:rPr lang="en-US" altLang="ko-KR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제목</a:t>
              </a:r>
              <a:r>
                <a:rPr lang="en-US" altLang="ko-KR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, </a:t>
              </a: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script</a:t>
              </a:r>
              <a:endParaRPr lang="ko-KR" altLang="en-US" dirty="0">
                <a:solidFill>
                  <a:schemeClr val="tx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EC79463-5645-4D8F-BFCF-E929854166E1}"/>
                </a:ext>
              </a:extLst>
            </p:cNvPr>
            <p:cNvSpPr txBox="1"/>
            <p:nvPr/>
          </p:nvSpPr>
          <p:spPr>
            <a:xfrm>
              <a:off x="1804593" y="4633118"/>
              <a:ext cx="1409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Test</a:t>
              </a:r>
              <a:endParaRPr lang="ko-KR" altLang="en-US" dirty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endParaRPr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04334905-9653-49A0-B6F8-EDE564909A6A}"/>
                </a:ext>
              </a:extLst>
            </p:cNvPr>
            <p:cNvSpPr/>
            <p:nvPr/>
          </p:nvSpPr>
          <p:spPr>
            <a:xfrm>
              <a:off x="4921591" y="5075979"/>
              <a:ext cx="2237491" cy="114234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Tokenizing</a:t>
              </a: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Word Embedding</a:t>
              </a:r>
            </a:p>
          </p:txBody>
        </p: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F48D6D15-4404-45EA-9599-C99F1F8946C5}"/>
                </a:ext>
              </a:extLst>
            </p:cNvPr>
            <p:cNvCxnSpPr>
              <a:cxnSpLocks/>
              <a:endCxn id="60" idx="1"/>
            </p:cNvCxnSpPr>
            <p:nvPr/>
          </p:nvCxnSpPr>
          <p:spPr>
            <a:xfrm flipV="1">
              <a:off x="3498603" y="5647149"/>
              <a:ext cx="1422988" cy="23028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FCAE4E61-DBC1-4FF8-9563-4F49EB1FB069}"/>
                </a:ext>
              </a:extLst>
            </p:cNvPr>
            <p:cNvCxnSpPr>
              <a:cxnSpLocks/>
              <a:stCxn id="60" idx="3"/>
              <a:endCxn id="71" idx="1"/>
            </p:cNvCxnSpPr>
            <p:nvPr/>
          </p:nvCxnSpPr>
          <p:spPr>
            <a:xfrm>
              <a:off x="7159082" y="5647149"/>
              <a:ext cx="2760250" cy="23028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D5DB6E25-5F20-4FEE-8FC1-E8AA1A633E0C}"/>
                </a:ext>
              </a:extLst>
            </p:cNvPr>
            <p:cNvSpPr/>
            <p:nvPr/>
          </p:nvSpPr>
          <p:spPr>
            <a:xfrm>
              <a:off x="9919332" y="5099007"/>
              <a:ext cx="1629008" cy="114234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chemeClr val="bg1"/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요약 서비스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3BD7655-2859-40F5-892A-062269D348A4}"/>
                </a:ext>
              </a:extLst>
            </p:cNvPr>
            <p:cNvSpPr txBox="1"/>
            <p:nvPr/>
          </p:nvSpPr>
          <p:spPr>
            <a:xfrm>
              <a:off x="354649" y="2551373"/>
              <a:ext cx="1043789" cy="35323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ctr">
                <a:defRPr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altLang="ko-KR" dirty="0" err="1">
                  <a:solidFill>
                    <a:sysClr val="windowText" lastClr="000000"/>
                  </a:solidFill>
                </a:rPr>
                <a:t>Naver</a:t>
              </a:r>
              <a:endParaRPr lang="en-US" altLang="ko-KR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1E0C3D8D-EFFC-45E4-AE4D-5F7FD0B7FD0C}"/>
                </a:ext>
              </a:extLst>
            </p:cNvPr>
            <p:cNvSpPr txBox="1"/>
            <p:nvPr/>
          </p:nvSpPr>
          <p:spPr>
            <a:xfrm>
              <a:off x="221628" y="5475292"/>
              <a:ext cx="1174326" cy="43988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ctr">
                <a:defRPr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altLang="ko-KR" dirty="0">
                  <a:solidFill>
                    <a:sysClr val="windowText" lastClr="000000"/>
                  </a:solidFill>
                </a:rPr>
                <a:t>YouTube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83" name="직선 화살표 연결선 82">
              <a:extLst>
                <a:ext uri="{FF2B5EF4-FFF2-40B4-BE49-F238E27FC236}">
                  <a16:creationId xmlns:a16="http://schemas.microsoft.com/office/drawing/2014/main" id="{0D408327-D1B1-47EE-9532-B11C58E57F35}"/>
                </a:ext>
              </a:extLst>
            </p:cNvPr>
            <p:cNvCxnSpPr>
              <a:cxnSpLocks/>
              <a:stCxn id="29" idx="2"/>
            </p:cNvCxnSpPr>
            <p:nvPr/>
          </p:nvCxnSpPr>
          <p:spPr>
            <a:xfrm>
              <a:off x="8496345" y="3487315"/>
              <a:ext cx="0" cy="2159834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CD4B0D8-707E-47C1-9498-CAEE4CBF5720}"/>
                </a:ext>
              </a:extLst>
            </p:cNvPr>
            <p:cNvSpPr txBox="1"/>
            <p:nvPr/>
          </p:nvSpPr>
          <p:spPr>
            <a:xfrm>
              <a:off x="1276594" y="1625902"/>
              <a:ext cx="4973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accent1">
                      <a:lumMod val="50000"/>
                    </a:schemeClr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x</a:t>
              </a:r>
              <a:endParaRPr lang="ko-KR" altLang="en-US" sz="3200" b="1" dirty="0">
                <a:solidFill>
                  <a:schemeClr val="accent1">
                    <a:lumMod val="50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34BD1EA7-3F00-479E-B56F-13E19DDE3834}"/>
                </a:ext>
              </a:extLst>
            </p:cNvPr>
            <p:cNvSpPr txBox="1"/>
            <p:nvPr/>
          </p:nvSpPr>
          <p:spPr>
            <a:xfrm>
              <a:off x="1276594" y="2914845"/>
              <a:ext cx="4973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accent1">
                      <a:lumMod val="50000"/>
                    </a:schemeClr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y</a:t>
              </a:r>
              <a:endParaRPr lang="ko-KR" altLang="en-US" sz="3200" b="1" dirty="0">
                <a:solidFill>
                  <a:schemeClr val="accent1">
                    <a:lumMod val="50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5313909-F4C2-4088-98DE-C1637E05C511}"/>
                </a:ext>
              </a:extLst>
            </p:cNvPr>
            <p:cNvSpPr txBox="1"/>
            <p:nvPr/>
          </p:nvSpPr>
          <p:spPr>
            <a:xfrm>
              <a:off x="1276594" y="5036931"/>
              <a:ext cx="4973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accent1">
                      <a:lumMod val="50000"/>
                    </a:schemeClr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x</a:t>
              </a:r>
              <a:endParaRPr lang="ko-KR" altLang="en-US" sz="3200" b="1" dirty="0">
                <a:solidFill>
                  <a:schemeClr val="accent1">
                    <a:lumMod val="50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2871C588-733A-4DE4-B381-7D97E5F654CA}"/>
                </a:ext>
              </a:extLst>
            </p:cNvPr>
            <p:cNvSpPr txBox="1"/>
            <p:nvPr/>
          </p:nvSpPr>
          <p:spPr>
            <a:xfrm>
              <a:off x="9670673" y="4975060"/>
              <a:ext cx="4973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cy-GB" altLang="ko-KR" sz="3200" b="1" dirty="0">
                  <a:solidFill>
                    <a:schemeClr val="accent1">
                      <a:lumMod val="50000"/>
                    </a:schemeClr>
                  </a:solidFill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rPr>
                <a:t>ŷ</a:t>
              </a:r>
              <a:endParaRPr lang="en-US" altLang="ko-KR" sz="3200" b="1" dirty="0">
                <a:solidFill>
                  <a:schemeClr val="accent1">
                    <a:lumMod val="50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38912A4D-100F-4F80-98F6-360456E52223}"/>
                </a:ext>
              </a:extLst>
            </p:cNvPr>
            <p:cNvSpPr txBox="1"/>
            <p:nvPr/>
          </p:nvSpPr>
          <p:spPr>
            <a:xfrm>
              <a:off x="345956" y="2922642"/>
              <a:ext cx="1043789" cy="3532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ctr">
                <a:defRPr>
                  <a:latin typeface="KoPubWorld돋움체_Pro Medium" panose="020B0600000101010101" charset="-127"/>
                  <a:ea typeface="KoPubWorld돋움체_Pro Medium" panose="020B0600000101010101" charset="-127"/>
                  <a:cs typeface="KoPubWorld돋움체_Pro Medium" panose="020B0600000101010101" charset="-127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altLang="ko-KR" dirty="0" err="1">
                  <a:solidFill>
                    <a:sysClr val="windowText" lastClr="000000"/>
                  </a:solidFill>
                </a:rPr>
                <a:t>Daum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5992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3739</TotalTime>
  <Words>779</Words>
  <Application>Microsoft Office PowerPoint</Application>
  <PresentationFormat>와이드스크린</PresentationFormat>
  <Paragraphs>182</Paragraphs>
  <Slides>12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KoPubWorld돋움체_Pro Light</vt:lpstr>
      <vt:lpstr>HY헤드라인M</vt:lpstr>
      <vt:lpstr>맑은 고딕</vt:lpstr>
      <vt:lpstr>KoPubWorld돋움체_Pro Bold</vt:lpstr>
      <vt:lpstr>Arial</vt:lpstr>
      <vt:lpstr>KoPubWorld돋움체_Pro Medium</vt:lpstr>
      <vt:lpstr>Office 테마</vt:lpstr>
      <vt:lpstr>YouTube 뉴스 컨텐츠 자동 요약 서비스 7조: 강성권, 고은경, 권지혜, 배형준</vt:lpstr>
      <vt:lpstr>Contents</vt:lpstr>
      <vt:lpstr>배경</vt:lpstr>
      <vt:lpstr>배경</vt:lpstr>
      <vt:lpstr>배경</vt:lpstr>
      <vt:lpstr>배경</vt:lpstr>
      <vt:lpstr>배경</vt:lpstr>
      <vt:lpstr>활용데이터 정의 &amp; 수집방안</vt:lpstr>
      <vt:lpstr>데이터 처리방안 &amp; 분석기법</vt:lpstr>
      <vt:lpstr>데이터 처리방안 &amp; 분석기법</vt:lpstr>
      <vt:lpstr>활용방안 &amp; 기대효과</vt:lpstr>
      <vt:lpstr>활용방안 &amp; 기대효과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ekherb1244@gmail.com</dc:creator>
  <cp:lastModifiedBy>Eunkyung Koh</cp:lastModifiedBy>
  <cp:revision>301</cp:revision>
  <dcterms:created xsi:type="dcterms:W3CDTF">2020-06-11T07:48:01Z</dcterms:created>
  <dcterms:modified xsi:type="dcterms:W3CDTF">2020-07-31T02:49:12Z</dcterms:modified>
</cp:coreProperties>
</file>